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4" r:id="rId3"/>
    <p:sldId id="260" r:id="rId4"/>
    <p:sldId id="258" r:id="rId5"/>
    <p:sldId id="259" r:id="rId6"/>
    <p:sldId id="281" r:id="rId7"/>
    <p:sldId id="257" r:id="rId8"/>
    <p:sldId id="262" r:id="rId9"/>
    <p:sldId id="285" r:id="rId10"/>
    <p:sldId id="261" r:id="rId11"/>
    <p:sldId id="282" r:id="rId12"/>
    <p:sldId id="286" r:id="rId13"/>
    <p:sldId id="263" r:id="rId14"/>
    <p:sldId id="283" r:id="rId15"/>
    <p:sldId id="268" r:id="rId16"/>
    <p:sldId id="287" r:id="rId17"/>
    <p:sldId id="288" r:id="rId18"/>
    <p:sldId id="279" r:id="rId19"/>
    <p:sldId id="269" r:id="rId20"/>
    <p:sldId id="270" r:id="rId21"/>
    <p:sldId id="289" r:id="rId22"/>
    <p:sldId id="280" r:id="rId23"/>
    <p:sldId id="290" r:id="rId24"/>
    <p:sldId id="291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737" autoAdjust="0"/>
  </p:normalViewPr>
  <p:slideViewPr>
    <p:cSldViewPr>
      <p:cViewPr>
        <p:scale>
          <a:sx n="61" d="100"/>
          <a:sy n="61" d="100"/>
        </p:scale>
        <p:origin x="-1626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9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D524B-CDBC-411A-B7CE-E483D65B7224}" type="datetimeFigureOut">
              <a:rPr lang="pt-BR" smtClean="0"/>
              <a:pPr/>
              <a:t>22/08/2010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AAB25-2F20-4C5C-8982-1AC9E116A9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07904" y="1988840"/>
            <a:ext cx="5004048" cy="4149080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8900000" scaled="1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Genes, DNA, Cromossomos</a:t>
            </a:r>
            <a:endParaRPr lang="pt-BR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Imagem 4" descr="http://upload.wikimedia.org/wikipedia/commons/thumb/f/f0/DNA_Overview.png/250px-DNA_Overview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76672"/>
            <a:ext cx="3350865" cy="596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884368" y="6309320"/>
            <a:ext cx="576064" cy="216024"/>
          </a:xfrm>
        </p:spPr>
        <p:txBody>
          <a:bodyPr>
            <a:normAutofit fontScale="32500" lnSpcReduction="20000"/>
          </a:bodyPr>
          <a:lstStyle/>
          <a:p>
            <a:endParaRPr lang="pt-B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RNA (Ácido Ribonucléico)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O </a:t>
            </a:r>
            <a:r>
              <a:rPr lang="pt-BR" dirty="0"/>
              <a:t>RNA é o outro ácido nucléico. Ele difere do DNA de três formas </a:t>
            </a:r>
            <a:r>
              <a:rPr lang="pt-BR" dirty="0" smtClean="0"/>
              <a:t>principais</a:t>
            </a:r>
            <a:r>
              <a:rPr lang="pt-BR" dirty="0"/>
              <a:t>:</a:t>
            </a:r>
          </a:p>
          <a:p>
            <a:pPr lvl="0"/>
            <a:r>
              <a:rPr lang="pt-BR" dirty="0"/>
              <a:t>o açúcar é a ribose em vez da desoxirribose</a:t>
            </a:r>
          </a:p>
          <a:p>
            <a:pPr lvl="0"/>
            <a:r>
              <a:rPr lang="pt-BR" dirty="0"/>
              <a:t>há apenas um filamento em vez de dois</a:t>
            </a:r>
          </a:p>
          <a:p>
            <a:pPr lvl="0"/>
            <a:r>
              <a:rPr lang="pt-BR" dirty="0"/>
              <a:t>o RNA possui uracila (U) em vez de timina. Assim, os pares de base no RNA são citosina com guanina e adenina com uracila</a:t>
            </a:r>
            <a:r>
              <a:rPr lang="pt-BR" dirty="0" smtClean="0"/>
              <a:t>.</a:t>
            </a:r>
          </a:p>
          <a:p>
            <a:pPr lvl="0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dirty="0" smtClean="0"/>
              <a:t>	Em </a:t>
            </a:r>
            <a:r>
              <a:rPr lang="pt-BR" dirty="0" smtClean="0"/>
              <a:t>uma célula procariótica (sem organelas internas ligadas na </a:t>
            </a:r>
            <a:r>
              <a:rPr lang="pt-BR" dirty="0" smtClean="0"/>
              <a:t>membrana</a:t>
            </a:r>
            <a:r>
              <a:rPr lang="pt-BR" dirty="0" smtClean="0"/>
              <a:t>, como uma bactéria), o DNA e o RNA são encontrados no </a:t>
            </a:r>
            <a:r>
              <a:rPr lang="pt-BR" dirty="0" smtClean="0"/>
              <a:t>citoplasma</a:t>
            </a:r>
            <a:r>
              <a:rPr lang="pt-BR" dirty="0" smtClean="0"/>
              <a:t>. Em uma célula eucariótica (com organelas internas </a:t>
            </a:r>
            <a:r>
              <a:rPr lang="pt-BR" dirty="0" smtClean="0"/>
              <a:t>ligadas </a:t>
            </a:r>
            <a:r>
              <a:rPr lang="pt-BR" dirty="0" smtClean="0"/>
              <a:t>na membrana, como os seres humanos), o RNA pode ser </a:t>
            </a:r>
            <a:r>
              <a:rPr lang="pt-BR" dirty="0" smtClean="0"/>
              <a:t>encontrado </a:t>
            </a:r>
            <a:r>
              <a:rPr lang="pt-BR" dirty="0" smtClean="0"/>
              <a:t>no núcleo e no citoplasma, enquanto o DNA, somente no núcleo.</a:t>
            </a:r>
          </a:p>
          <a:p>
            <a:pPr algn="ctr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391023"/>
            <a:ext cx="7772400" cy="1470025"/>
          </a:xfrm>
        </p:spPr>
        <p:txBody>
          <a:bodyPr/>
          <a:lstStyle/>
          <a:p>
            <a:r>
              <a:rPr lang="pt-BR" sz="8000" dirty="0" smtClean="0"/>
              <a:t>GENES</a:t>
            </a:r>
            <a:endParaRPr lang="pt-BR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Genes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pt-BR" dirty="0" smtClean="0"/>
              <a:t>	N</a:t>
            </a:r>
            <a:r>
              <a:rPr lang="pt-BR" dirty="0" smtClean="0"/>
              <a:t>a </a:t>
            </a:r>
            <a:r>
              <a:rPr lang="pt-BR" dirty="0" smtClean="0"/>
              <a:t>definição da genética clássica, é a unidade fundamental da hereditariedade. Cada gene é formado por uma sequência específica de ácidos nucléicos - biomoléculas mais importantes do controle celular, pois contêm a informação genética. </a:t>
            </a:r>
            <a:endParaRPr lang="pt-BR" dirty="0" smtClean="0"/>
          </a:p>
          <a:p>
            <a:pPr lvl="0" algn="ctr">
              <a:buNone/>
            </a:pPr>
            <a:r>
              <a:rPr lang="pt-BR" dirty="0" smtClean="0"/>
              <a:t>O </a:t>
            </a:r>
            <a:r>
              <a:rPr lang="pt-BR" dirty="0" smtClean="0"/>
              <a:t>ser humano possui aproximadamente entre 20.000-25.000 genes nos seus 46 cromossomos.</a:t>
            </a:r>
          </a:p>
          <a:p>
            <a:pPr algn="ctr">
              <a:buNone/>
            </a:pPr>
            <a:endParaRPr lang="pt-BR" dirty="0" smtClean="0"/>
          </a:p>
          <a:p>
            <a:pPr algn="ctr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pPr lvl="0" algn="ctr">
              <a:buNone/>
            </a:pPr>
            <a:r>
              <a:rPr lang="pt-BR" dirty="0" smtClean="0"/>
              <a:t>	Dentro </a:t>
            </a:r>
            <a:r>
              <a:rPr lang="pt-BR" dirty="0" smtClean="0"/>
              <a:t>da genética moderna, o gene é uma sequência de nucleotídeos do DNA que pode ser transcrita em uma versão de RNA. O gene é um segmento de um cromossomo a que corresponde um código distinto, uma informação para produzir uma determinada proteína ou controlar uma característica, por exemplo, a cor dos olhos.</a:t>
            </a:r>
          </a:p>
          <a:p>
            <a:pPr algn="ctr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008111"/>
          </a:xfrm>
        </p:spPr>
        <p:txBody>
          <a:bodyPr/>
          <a:lstStyle/>
          <a:p>
            <a:r>
              <a:rPr lang="pt-BR" dirty="0" smtClean="0"/>
              <a:t>O Genoma Humano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1196752"/>
            <a:ext cx="7848872" cy="5328592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O </a:t>
            </a:r>
            <a:r>
              <a:rPr lang="pt-BR" dirty="0" smtClean="0">
                <a:solidFill>
                  <a:schemeClr val="tx1"/>
                </a:solidFill>
              </a:rPr>
              <a:t>genoma humano, na sua forma diplóide, consiste em aproximadamente 6 a 7 milhões de pares de bases de DNA organizados linearmente em 23 pares de cromossomos. </a:t>
            </a:r>
            <a:endParaRPr lang="pt-BR" dirty="0" smtClean="0">
              <a:solidFill>
                <a:schemeClr val="tx1"/>
              </a:solidFill>
            </a:endParaRPr>
          </a:p>
          <a:p>
            <a:pPr algn="l"/>
            <a:endParaRPr lang="pt-BR" dirty="0" smtClean="0">
              <a:solidFill>
                <a:schemeClr val="tx1"/>
              </a:solidFill>
            </a:endParaRPr>
          </a:p>
          <a:p>
            <a:pPr algn="l">
              <a:buFont typeface="Wingdings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A </a:t>
            </a:r>
            <a:r>
              <a:rPr lang="pt-BR" dirty="0" smtClean="0">
                <a:solidFill>
                  <a:schemeClr val="tx1"/>
                </a:solidFill>
              </a:rPr>
              <a:t>caracterização e conhecimento dos genes e sua organização no genoma têm um impacto enorme na compreensão dos processos fisiológicos do organismo humano na saúde e na doença e, por conseguinte, na prática da medicina em geral.</a:t>
            </a:r>
          </a:p>
          <a:p>
            <a:pPr algn="l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>
                <a:solidFill>
                  <a:schemeClr val="tx1"/>
                </a:solidFill>
              </a:rPr>
              <a:t>	Pelas estimativas atuais, o genoma contém 50.000 a 10.000 genes (os quais codificam um número igual de proteínas) que controlam essencialmente todos os aspectos do que faz o ser humano um organismo </a:t>
            </a:r>
            <a:r>
              <a:rPr lang="pt-BR" dirty="0" err="1" smtClean="0">
                <a:solidFill>
                  <a:schemeClr val="tx1"/>
                </a:solidFill>
              </a:rPr>
              <a:t>funcionante</a:t>
            </a:r>
            <a:r>
              <a:rPr lang="pt-BR" dirty="0" smtClean="0"/>
              <a:t>:</a:t>
            </a:r>
          </a:p>
          <a:p>
            <a:r>
              <a:rPr lang="pt-BR" dirty="0" err="1" smtClean="0">
                <a:solidFill>
                  <a:schemeClr val="tx1"/>
                </a:solidFill>
              </a:rPr>
              <a:t>embriogênese</a:t>
            </a:r>
            <a:r>
              <a:rPr lang="pt-BR" dirty="0" smtClean="0">
                <a:solidFill>
                  <a:schemeClr val="tx1"/>
                </a:solidFill>
              </a:rPr>
              <a:t>, 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desenvolvimento, 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crescimento, 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reprodução e 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metabolismo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391023"/>
            <a:ext cx="7772400" cy="1470025"/>
          </a:xfrm>
        </p:spPr>
        <p:txBody>
          <a:bodyPr/>
          <a:lstStyle/>
          <a:p>
            <a:r>
              <a:rPr lang="pt-BR" sz="6000" dirty="0" smtClean="0"/>
              <a:t>CROMOSSOMOS</a:t>
            </a:r>
            <a:endParaRPr lang="pt-B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 descr="877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tângulo 4"/>
          <p:cNvSpPr/>
          <p:nvPr/>
        </p:nvSpPr>
        <p:spPr>
          <a:xfrm>
            <a:off x="6732240" y="6453336"/>
            <a:ext cx="2411760" cy="4046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080119"/>
          </a:xfrm>
        </p:spPr>
        <p:txBody>
          <a:bodyPr/>
          <a:lstStyle/>
          <a:p>
            <a:r>
              <a:rPr lang="pt-BR" dirty="0" smtClean="0"/>
              <a:t>Estrutura dos Cromossomos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352928" cy="5328592"/>
          </a:xfrm>
        </p:spPr>
        <p:txBody>
          <a:bodyPr>
            <a:normAutofit/>
          </a:bodyPr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	A molécula de DNA do cromossomo existe como um complexo com uma família de proteínas básicas denominadas </a:t>
            </a:r>
            <a:r>
              <a:rPr lang="pt-BR" dirty="0" smtClean="0">
                <a:solidFill>
                  <a:schemeClr val="tx1"/>
                </a:solidFill>
              </a:rPr>
              <a:t>histonas</a:t>
            </a:r>
            <a:r>
              <a:rPr lang="pt-BR" dirty="0" smtClean="0">
                <a:solidFill>
                  <a:schemeClr val="tx1"/>
                </a:solidFill>
              </a:rPr>
              <a:t> e com um grupo heterogêneo de proteínas ácidas não-histonas que estão bem menos caracterizadas.</a:t>
            </a:r>
          </a:p>
          <a:p>
            <a:pPr algn="l"/>
            <a:r>
              <a:rPr lang="pt-BR" dirty="0" smtClean="0">
                <a:solidFill>
                  <a:schemeClr val="tx1"/>
                </a:solidFill>
              </a:rPr>
              <a:t>	</a:t>
            </a:r>
            <a:endParaRPr lang="pt-BR" dirty="0" smtClean="0">
              <a:solidFill>
                <a:schemeClr val="tx1"/>
              </a:solidFill>
            </a:endParaRPr>
          </a:p>
          <a:p>
            <a:pPr algn="l"/>
            <a:r>
              <a:rPr lang="pt-BR" dirty="0">
                <a:solidFill>
                  <a:schemeClr val="tx1"/>
                </a:solidFill>
              </a:rPr>
              <a:t>	</a:t>
            </a:r>
            <a:r>
              <a:rPr lang="pt-BR" dirty="0" smtClean="0">
                <a:solidFill>
                  <a:schemeClr val="tx1"/>
                </a:solidFill>
              </a:rPr>
              <a:t>Existem </a:t>
            </a:r>
            <a:r>
              <a:rPr lang="pt-BR" dirty="0" smtClean="0">
                <a:solidFill>
                  <a:schemeClr val="tx1"/>
                </a:solidFill>
              </a:rPr>
              <a:t>cinco tipos principais de histonas (H1, H2A, H2B, H3, H4) que desempenham um papel crucial no acondicionamento apropriado da fibra de cromatina.</a:t>
            </a:r>
          </a:p>
          <a:p>
            <a:pPr algn="l"/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8800" dirty="0" smtClean="0"/>
              <a:t>DNA</a:t>
            </a:r>
            <a:endParaRPr lang="pt-BR" sz="88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bg2">
                    <a:lumMod val="25000"/>
                  </a:schemeClr>
                </a:solidFill>
              </a:rPr>
              <a:t>ÁCIDO DESOXIRIBONUCLÉICO</a:t>
            </a:r>
            <a:endParaRPr lang="pt-BR" sz="4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 descr="cromossomo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7056" y="1772816"/>
            <a:ext cx="8650647" cy="41044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Durante o ciclo celular, os cromossomos passam por estágios ordenados de condensação e descondensação. Quando condensado ao máximo, o DNA dos cromossomos mede cerca de 1/10.000 do seu comprimento natural.</a:t>
            </a:r>
          </a:p>
          <a:p>
            <a:r>
              <a:rPr lang="pt-BR" dirty="0" smtClean="0">
                <a:solidFill>
                  <a:schemeClr val="tx1"/>
                </a:solidFill>
              </a:rPr>
              <a:t>Quando as células completam a mitose ou meiose, os cromossomos se descondensam e retornam ao seu estado relaxado como cromatina no núcleo em interfase, prontos para recomeçar o ciclo.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Espaço Reservado para Conteúdo 3" descr="citogenetica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22114"/>
          </a:xfrm>
        </p:spPr>
        <p:txBody>
          <a:bodyPr/>
          <a:lstStyle/>
          <a:p>
            <a:r>
              <a:rPr lang="pt-BR" dirty="0" smtClean="0"/>
              <a:t>TIPOS DE CROMOSSOMOS</a:t>
            </a:r>
            <a:endParaRPr lang="pt-BR" dirty="0"/>
          </a:p>
        </p:txBody>
      </p:sp>
      <p:pic>
        <p:nvPicPr>
          <p:cNvPr id="4" name="Espaço Reservado para Conteúdo 3" descr="tipocromossom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2778" b="20220"/>
          <a:stretch>
            <a:fillRect/>
          </a:stretch>
        </p:blipFill>
        <p:spPr>
          <a:xfrm>
            <a:off x="1452047" y="1124743"/>
            <a:ext cx="6216297" cy="541705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94122"/>
          </a:xfrm>
        </p:spPr>
        <p:txBody>
          <a:bodyPr/>
          <a:lstStyle/>
          <a:p>
            <a:r>
              <a:rPr lang="pt-BR" dirty="0" smtClean="0"/>
              <a:t>MAPEAMENTO GENÉTICO</a:t>
            </a:r>
            <a:endParaRPr lang="pt-BR" dirty="0"/>
          </a:p>
        </p:txBody>
      </p:sp>
      <p:pic>
        <p:nvPicPr>
          <p:cNvPr id="4" name="Espaço Reservado para Conteúdo 3" descr="karyotype1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124744"/>
            <a:ext cx="5544616" cy="57114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O </a:t>
            </a:r>
            <a:r>
              <a:rPr lang="pt-BR" b="1" dirty="0"/>
              <a:t>ácido </a:t>
            </a:r>
            <a:r>
              <a:rPr lang="pt-BR" b="1" dirty="0" err="1"/>
              <a:t>desoxirribonucleico</a:t>
            </a:r>
            <a:r>
              <a:rPr lang="pt-BR" dirty="0"/>
              <a:t> (</a:t>
            </a:r>
            <a:r>
              <a:rPr lang="pt-BR" b="1" dirty="0"/>
              <a:t>ADN</a:t>
            </a:r>
            <a:r>
              <a:rPr lang="pt-BR" dirty="0"/>
              <a:t>, em português: </a:t>
            </a:r>
            <a:r>
              <a:rPr lang="pt-BR" b="1" i="1" dirty="0"/>
              <a:t>á</a:t>
            </a:r>
            <a:r>
              <a:rPr lang="pt-BR" i="1" dirty="0"/>
              <a:t>cido </a:t>
            </a:r>
            <a:r>
              <a:rPr lang="pt-BR" b="1" i="1" dirty="0" err="1"/>
              <a:t>d</a:t>
            </a:r>
            <a:r>
              <a:rPr lang="pt-BR" i="1" dirty="0" err="1"/>
              <a:t>esoxirribo</a:t>
            </a:r>
            <a:r>
              <a:rPr lang="pt-BR" b="1" i="1" dirty="0" err="1"/>
              <a:t>n</a:t>
            </a:r>
            <a:r>
              <a:rPr lang="pt-BR" i="1" dirty="0" err="1"/>
              <a:t>ucleico</a:t>
            </a:r>
            <a:r>
              <a:rPr lang="pt-BR" dirty="0"/>
              <a:t>; ou </a:t>
            </a:r>
            <a:r>
              <a:rPr lang="pt-BR" b="1" dirty="0"/>
              <a:t>DNA</a:t>
            </a:r>
            <a:r>
              <a:rPr lang="pt-BR" dirty="0"/>
              <a:t>, em inglês: </a:t>
            </a:r>
            <a:r>
              <a:rPr lang="pt-BR" b="1" i="1" dirty="0" err="1"/>
              <a:t>d</a:t>
            </a:r>
            <a:r>
              <a:rPr lang="pt-BR" i="1" dirty="0" err="1"/>
              <a:t>eoxyribo</a:t>
            </a:r>
            <a:r>
              <a:rPr lang="pt-BR" b="1" i="1" dirty="0" err="1"/>
              <a:t>n</a:t>
            </a:r>
            <a:r>
              <a:rPr lang="pt-BR" i="1" dirty="0" err="1"/>
              <a:t>ucleic</a:t>
            </a:r>
            <a:r>
              <a:rPr lang="pt-BR" i="1" dirty="0"/>
              <a:t> </a:t>
            </a:r>
            <a:r>
              <a:rPr lang="pt-BR" b="1" i="1" dirty="0" err="1"/>
              <a:t>a</a:t>
            </a:r>
            <a:r>
              <a:rPr lang="pt-BR" i="1" dirty="0" err="1"/>
              <a:t>cid</a:t>
            </a:r>
            <a:r>
              <a:rPr lang="pt-BR" dirty="0"/>
              <a:t>) </a:t>
            </a:r>
            <a:r>
              <a:rPr lang="pt-BR" dirty="0" smtClean="0"/>
              <a:t>é:</a:t>
            </a:r>
          </a:p>
          <a:p>
            <a:endParaRPr lang="pt-BR" dirty="0" smtClean="0"/>
          </a:p>
          <a:p>
            <a:r>
              <a:rPr lang="pt-BR" dirty="0" smtClean="0"/>
              <a:t> </a:t>
            </a:r>
            <a:r>
              <a:rPr lang="pt-BR" dirty="0"/>
              <a:t>um composto orgânico cujas moléculas contêm as instruções </a:t>
            </a:r>
            <a:r>
              <a:rPr lang="pt-BR" dirty="0" smtClean="0"/>
              <a:t>genéticas</a:t>
            </a:r>
          </a:p>
          <a:p>
            <a:r>
              <a:rPr lang="pt-BR" dirty="0" smtClean="0"/>
              <a:t>elas </a:t>
            </a:r>
            <a:r>
              <a:rPr lang="pt-BR" dirty="0"/>
              <a:t>coordenam o desenvolvimento e funcionamento de todos os seres vivos e alguns vírus. 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seu principal papel é armazenar as informações necessárias para a </a:t>
            </a:r>
            <a:r>
              <a:rPr lang="pt-BR" dirty="0" smtClean="0"/>
              <a:t>construção das</a:t>
            </a:r>
            <a:r>
              <a:rPr lang="pt-BR" dirty="0"/>
              <a:t> proteínas e </a:t>
            </a:r>
            <a:r>
              <a:rPr lang="pt-BR" dirty="0" err="1" smtClean="0"/>
              <a:t>ARNs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pt-BR" b="1" dirty="0" smtClean="0"/>
          </a:p>
          <a:p>
            <a:pPr algn="ctr"/>
            <a:r>
              <a:rPr lang="pt-BR" b="1" dirty="0" smtClean="0"/>
              <a:t>Estrutura do DNA</a:t>
            </a:r>
            <a:endParaRPr lang="pt-BR" dirty="0" smtClean="0"/>
          </a:p>
          <a:p>
            <a:r>
              <a:rPr lang="pt-BR" dirty="0" smtClean="0"/>
              <a:t>O DNA em uma célula é simplesmente um padrão feito de quatro partes diferentes, chamadas nucleotídeos. Imagine um conjunto de blocos que possui somente quatro formas, ou um alfabeto com apenas quatro letras.</a:t>
            </a:r>
          </a:p>
          <a:p>
            <a:r>
              <a:rPr lang="pt-BR" dirty="0" smtClean="0"/>
              <a:t>O </a:t>
            </a:r>
            <a:r>
              <a:rPr lang="pt-BR" dirty="0" smtClean="0"/>
              <a:t>DNA é uma longa fileira desses blocos ou letras. Cada nucleotídeo consiste de um açúcar (desoxirribose) ligado a um lado para um grupo de fosfato e ligado ao outro lado para uma base de</a:t>
            </a:r>
            <a:r>
              <a:rPr lang="pt-BR" b="1" dirty="0" smtClean="0"/>
              <a:t> </a:t>
            </a:r>
            <a:r>
              <a:rPr lang="pt-BR" dirty="0" smtClean="0"/>
              <a:t>nitrogênio.</a:t>
            </a:r>
          </a:p>
          <a:p>
            <a:pPr>
              <a:buNone/>
            </a:pP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36096" y="0"/>
            <a:ext cx="3384376" cy="6858000"/>
          </a:xfrm>
        </p:spPr>
        <p:txBody>
          <a:bodyPr>
            <a:noAutofit/>
          </a:bodyPr>
          <a:lstStyle/>
          <a:p>
            <a:r>
              <a:rPr lang="pt-BR" sz="2000" b="1" dirty="0"/>
              <a:t>Os filamentos do DNA são feitos do açúcar e das porções de fosfato dos nucleotídeos, enquanto as partes do meio são feitas das bases de nitrogênio. As bases de nitrogênio nos dois filamentos do par do DNA unem-se, purina com pirimidina (A com T, G com C), e são mantidas juntas por ligações frágeis de hidrogênio.</a:t>
            </a:r>
            <a:endParaRPr lang="pt-BR" sz="2000" dirty="0"/>
          </a:p>
        </p:txBody>
      </p:sp>
      <p:pic>
        <p:nvPicPr>
          <p:cNvPr id="4" name="Espaço Reservado para Conteúdo 3" descr="Os filamentos do DNA são feitos do açúcar e das porções de fosfato dos nucleotídeos, enquanto as partes do meio são feitas das bases de nitrogênio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22007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1269335"/>
            <a:ext cx="8280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/>
              <a:t>Existem duas classes de bases de nitrogênio chamadas </a:t>
            </a:r>
            <a:r>
              <a:rPr lang="pt-BR" sz="3200" b="1" dirty="0" smtClean="0"/>
              <a:t>purinas</a:t>
            </a:r>
            <a:r>
              <a:rPr lang="pt-BR" sz="3200" dirty="0" smtClean="0"/>
              <a:t> (estruturas aneladas duplas) e </a:t>
            </a:r>
            <a:r>
              <a:rPr lang="pt-BR" sz="3200" b="1" dirty="0" smtClean="0"/>
              <a:t>pirimidinas</a:t>
            </a:r>
            <a:r>
              <a:rPr lang="pt-BR" sz="3200" dirty="0" smtClean="0"/>
              <a:t> (estruturas aneladas simples). As quatro bases no alfabeto do DNA são:</a:t>
            </a:r>
          </a:p>
          <a:p>
            <a:pPr algn="ctr"/>
            <a:r>
              <a:rPr lang="pt-BR" sz="3200" b="1" dirty="0" smtClean="0"/>
              <a:t>adenina (A)</a:t>
            </a:r>
            <a:r>
              <a:rPr lang="pt-BR" sz="3200" dirty="0" smtClean="0"/>
              <a:t> - uma purina</a:t>
            </a:r>
          </a:p>
          <a:p>
            <a:pPr algn="ctr"/>
            <a:r>
              <a:rPr lang="pt-BR" sz="3200" b="1" dirty="0" smtClean="0"/>
              <a:t>citosina (C)</a:t>
            </a:r>
            <a:r>
              <a:rPr lang="pt-BR" sz="3200" dirty="0" smtClean="0"/>
              <a:t> - uma pirimidina</a:t>
            </a:r>
          </a:p>
          <a:p>
            <a:pPr algn="ctr"/>
            <a:r>
              <a:rPr lang="pt-BR" sz="3200" b="1" dirty="0" smtClean="0"/>
              <a:t>guanina (G)</a:t>
            </a:r>
            <a:r>
              <a:rPr lang="pt-BR" sz="3200" dirty="0" smtClean="0"/>
              <a:t> - uma purina</a:t>
            </a:r>
          </a:p>
          <a:p>
            <a:pPr algn="ctr"/>
            <a:r>
              <a:rPr lang="pt-BR" sz="3200" b="1" dirty="0" smtClean="0"/>
              <a:t>timina (T)</a:t>
            </a:r>
            <a:r>
              <a:rPr lang="pt-BR" sz="3200" dirty="0" smtClean="0"/>
              <a:t> - uma pirimidina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6" y="1069448"/>
            <a:ext cx="8892480" cy="485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36096" y="0"/>
            <a:ext cx="3707904" cy="6858000"/>
          </a:xfrm>
        </p:spPr>
        <p:txBody>
          <a:bodyPr>
            <a:normAutofit/>
          </a:bodyPr>
          <a:lstStyle/>
          <a:p>
            <a:r>
              <a:rPr lang="pt-BR" b="1" dirty="0"/>
              <a:t>A dupla hélice do DNA desenrola-se e cada lado serve como modelo para fazer uma nova molécula</a:t>
            </a:r>
            <a:endParaRPr lang="pt-BR" dirty="0"/>
          </a:p>
        </p:txBody>
      </p:sp>
      <p:pic>
        <p:nvPicPr>
          <p:cNvPr id="4" name="Espaço Reservado para Conteúdo 3" descr="A dupla hélice do DNA desenrola-se e cada lado serve como um padrão para fazer uma nova molécula.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00404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8800" dirty="0" smtClean="0"/>
              <a:t>RNA</a:t>
            </a:r>
            <a:endParaRPr lang="pt-BR" sz="8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4800" dirty="0" smtClean="0">
                <a:solidFill>
                  <a:schemeClr val="bg2">
                    <a:lumMod val="25000"/>
                  </a:schemeClr>
                </a:solidFill>
              </a:rPr>
              <a:t>ÁCIDO RIBONUCLÉICO</a:t>
            </a:r>
            <a:endParaRPr lang="pt-BR" sz="4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</TotalTime>
  <Words>225</Words>
  <Application>Microsoft Office PowerPoint</Application>
  <PresentationFormat>Apresentação na tela (4:3)</PresentationFormat>
  <Paragraphs>51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5" baseType="lpstr">
      <vt:lpstr>Tema do Office</vt:lpstr>
      <vt:lpstr>Genes, DNA, Cromossomos</vt:lpstr>
      <vt:lpstr>DNA</vt:lpstr>
      <vt:lpstr>Slide 3</vt:lpstr>
      <vt:lpstr>Slide 4</vt:lpstr>
      <vt:lpstr>Os filamentos do DNA são feitos do açúcar e das porções de fosfato dos nucleotídeos, enquanto as partes do meio são feitas das bases de nitrogênio. As bases de nitrogênio nos dois filamentos do par do DNA unem-se, purina com pirimidina (A com T, G com C), e são mantidas juntas por ligações frágeis de hidrogênio.</vt:lpstr>
      <vt:lpstr>Slide 6</vt:lpstr>
      <vt:lpstr>Slide 7</vt:lpstr>
      <vt:lpstr>A dupla hélice do DNA desenrola-se e cada lado serve como modelo para fazer uma nova molécula</vt:lpstr>
      <vt:lpstr>RNA</vt:lpstr>
      <vt:lpstr>RNA (Ácido Ribonucléico)</vt:lpstr>
      <vt:lpstr>Slide 11</vt:lpstr>
      <vt:lpstr>GENES</vt:lpstr>
      <vt:lpstr>Genes</vt:lpstr>
      <vt:lpstr>Slide 14</vt:lpstr>
      <vt:lpstr>O Genoma Humano </vt:lpstr>
      <vt:lpstr>Slide 16</vt:lpstr>
      <vt:lpstr>CROMOSSOMOS</vt:lpstr>
      <vt:lpstr>Slide 18</vt:lpstr>
      <vt:lpstr>Estrutura dos Cromossomos</vt:lpstr>
      <vt:lpstr>Slide 20</vt:lpstr>
      <vt:lpstr>Slide 21</vt:lpstr>
      <vt:lpstr>Slide 22</vt:lpstr>
      <vt:lpstr>TIPOS DE CROMOSSOMOS</vt:lpstr>
      <vt:lpstr>MAPEAMENTO GENÉTICO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Helô</dc:creator>
  <cp:lastModifiedBy>Simone</cp:lastModifiedBy>
  <cp:revision>38</cp:revision>
  <dcterms:created xsi:type="dcterms:W3CDTF">2010-08-13T16:09:57Z</dcterms:created>
  <dcterms:modified xsi:type="dcterms:W3CDTF">2010-08-22T23:51:24Z</dcterms:modified>
</cp:coreProperties>
</file>